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451" r:id="rId2"/>
    <p:sldId id="466" r:id="rId3"/>
    <p:sldId id="467" r:id="rId4"/>
    <p:sldId id="468" r:id="rId5"/>
    <p:sldId id="469" r:id="rId6"/>
    <p:sldId id="462" r:id="rId7"/>
    <p:sldId id="463" r:id="rId8"/>
    <p:sldId id="455" r:id="rId9"/>
    <p:sldId id="460" r:id="rId10"/>
    <p:sldId id="461" r:id="rId11"/>
    <p:sldId id="470" r:id="rId12"/>
    <p:sldId id="471" r:id="rId13"/>
    <p:sldId id="452" r:id="rId14"/>
    <p:sldId id="453" r:id="rId15"/>
    <p:sldId id="458" r:id="rId16"/>
    <p:sldId id="456" r:id="rId17"/>
    <p:sldId id="464" r:id="rId18"/>
    <p:sldId id="459" r:id="rId19"/>
    <p:sldId id="457" r:id="rId20"/>
    <p:sldId id="454" r:id="rId21"/>
    <p:sldId id="46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7990" autoAdjust="0"/>
  </p:normalViewPr>
  <p:slideViewPr>
    <p:cSldViewPr snapToGrid="0">
      <p:cViewPr varScale="1">
        <p:scale>
          <a:sx n="83" d="100"/>
          <a:sy n="83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在开发自动批改系统的过程中，手写</a:t>
            </a:r>
            <a:r>
              <a:rPr lang="en-US" altLang="zh-CN" dirty="0"/>
              <a:t>OCR</a:t>
            </a:r>
            <a:r>
              <a:rPr lang="zh-CN" altLang="en-US" dirty="0"/>
              <a:t>的准确率是至关重要的</a:t>
            </a:r>
            <a:endParaRPr lang="en-US" altLang="zh-CN" dirty="0"/>
          </a:p>
          <a:p>
            <a:r>
              <a:rPr lang="zh-CN" altLang="en-US" dirty="0"/>
              <a:t>而在实际操作中，我们发现，被涂改的文字会严重干扰对文字和公式的识别</a:t>
            </a:r>
            <a:endParaRPr lang="en-US" altLang="zh-CN" dirty="0"/>
          </a:p>
          <a:p>
            <a:r>
              <a:rPr lang="zh-CN" altLang="en-US" dirty="0"/>
              <a:t>（如图所示，学生在写下公式的时候难免出现涂改，而现有的</a:t>
            </a:r>
            <a:r>
              <a:rPr lang="en-US" altLang="zh-CN" dirty="0"/>
              <a:t>OCR</a:t>
            </a:r>
            <a:r>
              <a:rPr lang="zh-CN" altLang="en-US" dirty="0"/>
              <a:t>引擎普遍会将涂改识别成各种其它字符）</a:t>
            </a:r>
            <a:r>
              <a:rPr lang="en-US" altLang="zh-CN" dirty="0"/>
              <a:t>(20s)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43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我们把对涂改字的移除视作目标检测问题，使用矩形</a:t>
            </a:r>
            <a:r>
              <a:rPr lang="en-US" altLang="zh-CN" dirty="0"/>
              <a:t>bounding box</a:t>
            </a:r>
            <a:r>
              <a:rPr lang="zh-CN" altLang="en-US" dirty="0"/>
              <a:t>来框住涂改，这样后续我们可以将框清空来移除涂改</a:t>
            </a:r>
            <a:endParaRPr lang="en-US" altLang="zh-CN" dirty="0"/>
          </a:p>
          <a:p>
            <a:r>
              <a:rPr lang="zh-CN" altLang="en-US" dirty="0"/>
              <a:t>此外</a:t>
            </a:r>
            <a:r>
              <a:rPr lang="en-US" altLang="zh-CN" dirty="0"/>
              <a:t>(10s)</a:t>
            </a:r>
          </a:p>
          <a:p>
            <a:endParaRPr lang="en-US" altLang="zh-CN" dirty="0"/>
          </a:p>
          <a:p>
            <a:r>
              <a:rPr lang="zh-CN" altLang="en-US" dirty="0"/>
              <a:t>需要检测的目标往往面积较小，且部分涂改痕迹可能本质上并非是真正意义上的“涂改”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目前该领域内关注度较少，且基于深度学习的方法也未被大量使用。</a:t>
            </a:r>
            <a:endParaRPr lang="en-US" altLang="zh-CN" dirty="0"/>
          </a:p>
          <a:p>
            <a:r>
              <a:rPr lang="en-US" altLang="zh-CN" dirty="0"/>
              <a:t>----------------------------------------------------------------------------------------------------------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由于我们研究的是对数学答题纸的识别和涂改移除，已有的开源数据集和我们的任务差异都比较大，</a:t>
            </a:r>
            <a:endParaRPr lang="en-US" altLang="zh-CN" dirty="0"/>
          </a:p>
          <a:p>
            <a:r>
              <a:rPr lang="zh-CN" altLang="en-US" dirty="0"/>
              <a:t>所以我们自建数据集</a:t>
            </a:r>
            <a:endParaRPr lang="en-US" altLang="zh-CN" dirty="0"/>
          </a:p>
          <a:p>
            <a:r>
              <a:rPr lang="zh-CN" altLang="en-US" dirty="0"/>
              <a:t>数据集包含</a:t>
            </a:r>
            <a:r>
              <a:rPr lang="en-US" altLang="zh-CN" dirty="0"/>
              <a:t>632</a:t>
            </a:r>
            <a:r>
              <a:rPr lang="zh-CN" altLang="en-US" dirty="0"/>
              <a:t>个人对一道三角函数解答题的过程，标注了所有语义上属于涂改的区域，并经过两次检查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9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已有的涂改移除工作比较少，而且绝大多数都和包含大量数学公式的场景没有关系。</a:t>
            </a:r>
            <a:endParaRPr lang="en-US" altLang="zh-CN" dirty="0"/>
          </a:p>
          <a:p>
            <a:r>
              <a:rPr lang="zh-CN" altLang="en-US" dirty="0"/>
              <a:t>这是具有代表性的两项工作</a:t>
            </a:r>
            <a:endParaRPr lang="en-US" altLang="zh-CN" dirty="0"/>
          </a:p>
          <a:p>
            <a:r>
              <a:rPr lang="zh-CN" altLang="en-US" dirty="0"/>
              <a:t>一个是先通过连通域算出</a:t>
            </a:r>
            <a:r>
              <a:rPr lang="en-US" altLang="zh-CN" dirty="0"/>
              <a:t>bounding box</a:t>
            </a:r>
            <a:r>
              <a:rPr lang="zh-CN" altLang="en-US" dirty="0"/>
              <a:t>，然后对</a:t>
            </a:r>
            <a:r>
              <a:rPr lang="en-US" altLang="zh-CN" dirty="0"/>
              <a:t>bounding box</a:t>
            </a:r>
            <a:r>
              <a:rPr lang="zh-CN" altLang="en-US" dirty="0"/>
              <a:t>进行分类，对单词层面的涂改比较有效，但是对于涂改嵌入在词中间的普遍不能识别</a:t>
            </a:r>
            <a:endParaRPr lang="en-US" altLang="zh-CN" dirty="0"/>
          </a:p>
          <a:p>
            <a:r>
              <a:rPr lang="zh-CN" altLang="en-US" dirty="0"/>
              <a:t>另一个是采用直接使用一个</a:t>
            </a:r>
            <a:r>
              <a:rPr lang="en-US" altLang="zh-CN" dirty="0"/>
              <a:t>OCR</a:t>
            </a:r>
            <a:r>
              <a:rPr lang="zh-CN" altLang="en-US" dirty="0"/>
              <a:t>识别的</a:t>
            </a:r>
            <a:r>
              <a:rPr lang="en-US" altLang="zh-CN" dirty="0"/>
              <a:t>pipeline</a:t>
            </a:r>
            <a:r>
              <a:rPr lang="zh-CN" altLang="en-US" dirty="0"/>
              <a:t>，使用</a:t>
            </a:r>
            <a:r>
              <a:rPr lang="en-US" altLang="zh-CN" dirty="0"/>
              <a:t>OCR</a:t>
            </a:r>
            <a:r>
              <a:rPr lang="zh-CN" altLang="en-US" dirty="0"/>
              <a:t>结果进行比对测试，效果有限，而且针对的数据集和我们期望的应用场景有较大差距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， 我们测试了一些经典的、基于深度学习的目标检测算法在该任务上的表现，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提出部分可能的改进方案，并基于部分模型予进行实验验证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9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的目标检测方法中最为经典的就是发表于</a:t>
            </a:r>
            <a:r>
              <a:rPr kumimoji="1" lang="en-US" altLang="zh-CN" dirty="0"/>
              <a:t>ECCV2020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DETR</a:t>
            </a:r>
            <a:r>
              <a:rPr kumimoji="1" lang="zh-CN" altLang="en-US" dirty="0"/>
              <a:t>。传统检测方法需要依赖手工设计的组件来生成高质量的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，或者是用来保留所有候选框中最好的一个，而</a:t>
            </a:r>
            <a:r>
              <a:rPr kumimoji="1" lang="en-US" altLang="zh-CN" dirty="0"/>
              <a:t>DETR</a:t>
            </a:r>
            <a:r>
              <a:rPr kumimoji="1" lang="zh-CN" altLang="en-US" dirty="0"/>
              <a:t>简化了原有的复杂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，用整体的总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来指导整个模型的优化，实现了端到端的目标检测。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65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考虑到现有的很多模型自身就包含一些有限的数据增广，我们使用了更加激进的切割、变换、黏贴的数据增广方法。</a:t>
            </a:r>
            <a:endParaRPr lang="en-US" altLang="zh-CN" dirty="0"/>
          </a:p>
          <a:p>
            <a:r>
              <a:rPr lang="zh-CN" altLang="en-US" dirty="0"/>
              <a:t>首先对于原数据，我们随机选取区域进行切割，在这个过程中我们会确保没有黑色像素处于切割边界上，以及所有</a:t>
            </a:r>
            <a:r>
              <a:rPr lang="en-US" altLang="zh-CN" dirty="0"/>
              <a:t>bounding box</a:t>
            </a:r>
            <a:r>
              <a:rPr lang="zh-CN" altLang="en-US" dirty="0"/>
              <a:t>要么在切割内部，要么在外部，不会被穿过；这样我们就能获得一系列切出来的子图，哪些位于子图内部的</a:t>
            </a:r>
            <a:r>
              <a:rPr lang="en-US" altLang="zh-CN" dirty="0"/>
              <a:t>bounding box</a:t>
            </a:r>
            <a:r>
              <a:rPr lang="zh-CN" altLang="en-US" dirty="0"/>
              <a:t>也会被迁移过去。</a:t>
            </a:r>
            <a:endParaRPr lang="en-US" altLang="zh-CN" dirty="0"/>
          </a:p>
          <a:p>
            <a:r>
              <a:rPr lang="en-US" altLang="zh-CN" dirty="0"/>
              <a:t>-------------------------------------------------------------------------------------</a:t>
            </a:r>
          </a:p>
          <a:p>
            <a:r>
              <a:rPr lang="zh-CN" altLang="en-US" dirty="0"/>
              <a:t>然后，生成每一张增广图的时候，我们以一张空白图为基础，随机贴上经过变换的子图，这些变换包括随机的缩放、伸缩、高斯模糊，对于没有</a:t>
            </a:r>
            <a:r>
              <a:rPr lang="en-US" altLang="zh-CN" dirty="0"/>
              <a:t>bounding box</a:t>
            </a:r>
            <a:r>
              <a:rPr lang="zh-CN" altLang="en-US" dirty="0"/>
              <a:t>的子图还会进行</a:t>
            </a:r>
            <a:r>
              <a:rPr lang="en-US" altLang="zh-CN" dirty="0"/>
              <a:t>10°</a:t>
            </a:r>
            <a:r>
              <a:rPr lang="zh-CN" altLang="en-US" dirty="0"/>
              <a:t>以内的旋转。在贴上的时候我们会确保黑色像素不会有所重叠，这是通过两张图对应位置乘积判定的，此外</a:t>
            </a:r>
            <a:r>
              <a:rPr lang="en-US" altLang="zh-CN" dirty="0"/>
              <a:t>bounding box</a:t>
            </a:r>
            <a:r>
              <a:rPr lang="zh-CN" altLang="en-US" dirty="0"/>
              <a:t>会被迁移到新生成的图上。</a:t>
            </a:r>
            <a:endParaRPr lang="en-US" altLang="zh-CN" dirty="0"/>
          </a:p>
          <a:p>
            <a:r>
              <a:rPr lang="zh-CN" altLang="en-US" dirty="0"/>
              <a:t>我们一共生成了</a:t>
            </a:r>
            <a:r>
              <a:rPr lang="en-US" altLang="zh-CN" dirty="0"/>
              <a:t>10</a:t>
            </a:r>
            <a:r>
              <a:rPr lang="zh-CN" altLang="en-US" dirty="0"/>
              <a:t>倍，也就是</a:t>
            </a:r>
            <a:r>
              <a:rPr lang="en-US" altLang="zh-CN" dirty="0"/>
              <a:t>6320</a:t>
            </a:r>
            <a:r>
              <a:rPr lang="zh-CN" altLang="en-US" dirty="0"/>
              <a:t>张增广图。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75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我们在表现最好的其中两个模型，也就是</a:t>
            </a:r>
            <a:r>
              <a:rPr lang="en-US" altLang="zh-CN" dirty="0"/>
              <a:t>Cascade </a:t>
            </a:r>
            <a:r>
              <a:rPr lang="en-US" altLang="zh-CN" dirty="0" err="1"/>
              <a:t>Swin</a:t>
            </a:r>
            <a:r>
              <a:rPr lang="zh-CN" altLang="en-US" dirty="0"/>
              <a:t>和</a:t>
            </a:r>
            <a:r>
              <a:rPr lang="en-US" altLang="zh-CN" dirty="0"/>
              <a:t>Yolov5</a:t>
            </a:r>
            <a:r>
              <a:rPr lang="zh-CN" altLang="en-US" dirty="0"/>
              <a:t>上，使用增广得到的数据进行补充训练，发现</a:t>
            </a:r>
            <a:r>
              <a:rPr lang="en-US" altLang="zh-CN" dirty="0"/>
              <a:t>AP</a:t>
            </a:r>
            <a:r>
              <a:rPr lang="zh-CN" altLang="en-US" dirty="0"/>
              <a:t>性能基本有所下降。</a:t>
            </a:r>
            <a:endParaRPr lang="en-US" altLang="zh-CN" dirty="0"/>
          </a:p>
          <a:p>
            <a:r>
              <a:rPr lang="zh-CN" altLang="en-US" dirty="0"/>
              <a:t>可能的原因是：增广方法比较粗糙，引入了太多的噪音，甚至可能和原数据的分布有一定的区别；以及原数据可能在数量和质量上已经比较充足了，以至于增广并不能带来效果提升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0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Remove Handwritten Struck-Out Text from Mathematical Answer Sheets </a:t>
            </a:r>
            <a:r>
              <a:rPr lang="en-US" altLang="zh-CN" sz="4000" dirty="0" err="1"/>
              <a:t>viaDeep</a:t>
            </a:r>
            <a:r>
              <a:rPr lang="en-US" altLang="zh-CN" sz="4000" dirty="0"/>
              <a:t> Learning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F04A94-BF49-399E-1EDB-8D56B6AE4D8D}"/>
              </a:ext>
            </a:extLst>
          </p:cNvPr>
          <p:cNvSpPr txBox="1"/>
          <p:nvPr/>
        </p:nvSpPr>
        <p:spPr>
          <a:xfrm>
            <a:off x="8364306" y="5098942"/>
            <a:ext cx="16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Group 20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6B1BB-51DC-3E43-3BF5-ACE3878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F466E-A2F6-AC05-336B-A5AAF22B1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7"/>
          <a:stretch/>
        </p:blipFill>
        <p:spPr>
          <a:xfrm>
            <a:off x="731430" y="1286358"/>
            <a:ext cx="10729139" cy="33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F5144-FC52-02C9-B3B5-54F3736E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Method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802D9-EEC8-BCDA-8873-E4F848E0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98" y="2178235"/>
            <a:ext cx="758701" cy="82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B4E81E-2D16-4DDA-6D5C-457DC6F2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9" y="1256422"/>
            <a:ext cx="2647950" cy="59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2DA3B6-9A8C-9587-9011-61EAD0CC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399" y="2213543"/>
            <a:ext cx="1946774" cy="1261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BDA86-1E0F-C47F-4C67-542678E2A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1" y="5132337"/>
            <a:ext cx="3053585" cy="486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6F841F-F070-7FCD-3B8B-75DE0A3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384" y="3747239"/>
            <a:ext cx="1292387" cy="109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09D866-2A1B-2B2F-0B8A-6B0D904BD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94" y="1256422"/>
            <a:ext cx="159236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AB7211-73DE-199A-B60A-16EEF0789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42" y="1815154"/>
            <a:ext cx="1577143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92E250-2E33-F5C8-B0A2-A34DCF359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3" y="2347198"/>
            <a:ext cx="158911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40B36277-8611-5F5D-6C8D-7EE0E88687A8}"/>
              </a:ext>
            </a:extLst>
          </p:cNvPr>
          <p:cNvSpPr/>
          <p:nvPr/>
        </p:nvSpPr>
        <p:spPr>
          <a:xfrm rot="16200000">
            <a:off x="3469607" y="3301653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46B6AE5-2205-2F4C-9197-3E0C79B5DDE2}"/>
              </a:ext>
            </a:extLst>
          </p:cNvPr>
          <p:cNvSpPr/>
          <p:nvPr/>
        </p:nvSpPr>
        <p:spPr>
          <a:xfrm rot="16200000">
            <a:off x="8018562" y="3317014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E1937C7-5001-1AFF-D006-A4E86FA26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3937" y="1226950"/>
            <a:ext cx="2403460" cy="4854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F87C776-8518-1640-95E5-3046E0637290}"/>
              </a:ext>
            </a:extLst>
          </p:cNvPr>
          <p:cNvSpPr txBox="1"/>
          <p:nvPr/>
        </p:nvSpPr>
        <p:spPr>
          <a:xfrm>
            <a:off x="7259902" y="4032077"/>
            <a:ext cx="202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Transform</a:t>
            </a:r>
          </a:p>
          <a:p>
            <a:pPr algn="ctr"/>
            <a:r>
              <a:rPr lang="en-US" altLang="zh-CN" dirty="0"/>
              <a:t>Stick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849FD4B-29DA-2316-4003-42F2761AE420}"/>
              </a:ext>
            </a:extLst>
          </p:cNvPr>
          <p:cNvSpPr txBox="1"/>
          <p:nvPr/>
        </p:nvSpPr>
        <p:spPr>
          <a:xfrm>
            <a:off x="2636900" y="4007454"/>
            <a:ext cx="202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13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9E6CE-E00E-4A0B-A798-0AE0922C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Results and Analysis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3BB322-3720-4FDD-253A-61EBBF292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550469"/>
              </p:ext>
            </p:extLst>
          </p:nvPr>
        </p:nvGraphicFramePr>
        <p:xfrm>
          <a:off x="899453" y="1605795"/>
          <a:ext cx="10393093" cy="24702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9763">
                  <a:extLst>
                    <a:ext uri="{9D8B030D-6E8A-4147-A177-3AD203B41FA5}">
                      <a16:colId xmlns:a16="http://schemas.microsoft.com/office/drawing/2014/main" val="28741213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01399971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2413380166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12195698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640851295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77851087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127090729"/>
                    </a:ext>
                  </a:extLst>
                </a:gridCol>
              </a:tblGrid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AP50:95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24180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0.658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0.915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6239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0.596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24576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Yolov5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0.525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480841"/>
                  </a:ext>
                </a:extLst>
              </a:tr>
              <a:tr h="493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Yolov5 + </a:t>
                      </a:r>
                      <a:r>
                        <a:rPr lang="en-US" altLang="zh-CN" dirty="0" err="1"/>
                        <a:t>aug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0.838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13843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732688-FA44-B099-5E12-A23FBAB8270E}"/>
              </a:ext>
            </a:extLst>
          </p:cNvPr>
          <p:cNvSpPr txBox="1">
            <a:spLocks/>
          </p:cNvSpPr>
          <p:nvPr/>
        </p:nvSpPr>
        <p:spPr>
          <a:xfrm>
            <a:off x="1330553" y="4403891"/>
            <a:ext cx="10157622" cy="1696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Possible reasons:</a:t>
            </a:r>
          </a:p>
          <a:p>
            <a:pPr lvl="1"/>
            <a:r>
              <a:rPr lang="en-US" altLang="zh-CN" dirty="0"/>
              <a:t>Augmentation includes too much noise.</a:t>
            </a:r>
          </a:p>
          <a:p>
            <a:pPr lvl="1"/>
            <a:r>
              <a:rPr lang="en-US" altLang="zh-CN" dirty="0"/>
              <a:t>Original data is enough in variance.</a:t>
            </a:r>
          </a:p>
        </p:txBody>
      </p:sp>
    </p:spTree>
    <p:extLst>
      <p:ext uri="{BB962C8B-B14F-4D97-AF65-F5344CB8AC3E}">
        <p14:creationId xmlns:p14="http://schemas.microsoft.com/office/powerpoint/2010/main" val="299626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在基础</a:t>
            </a:r>
            <a:r>
              <a:rPr lang="en-US" altLang="zh-CN" sz="2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en-US" sz="2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下的消融及对比实验</a:t>
            </a:r>
            <a:endParaRPr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93A1FC-B9C6-286E-9458-FA32C72B8529}"/>
              </a:ext>
            </a:extLst>
          </p:cNvPr>
          <p:cNvSpPr txBox="1"/>
          <p:nvPr/>
        </p:nvSpPr>
        <p:spPr>
          <a:xfrm>
            <a:off x="2784169" y="48666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Vgg16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是最好的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主干网络</a:t>
            </a:r>
            <a:endParaRPr lang="en-US" altLang="zh-CN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调大输入尺寸和调小锚框可以极大提升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MAP</a:t>
            </a:r>
          </a:p>
          <a:p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但是也导致速度变慢</a:t>
            </a:r>
            <a:endParaRPr lang="en-US" altLang="zh-CN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2232D-252D-DD35-5F2A-A11D7836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51" y="1634394"/>
            <a:ext cx="9677897" cy="25401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6945-7145-1820-DE7B-FC1676F4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的常见提升技巧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C253CE-1105-FD1F-A2DD-2E57C38B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50" y="1730460"/>
            <a:ext cx="5805850" cy="33970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E88E41-0CA8-0666-2CEA-DE5672CDE93C}"/>
              </a:ext>
            </a:extLst>
          </p:cNvPr>
          <p:cNvSpPr txBox="1"/>
          <p:nvPr/>
        </p:nvSpPr>
        <p:spPr>
          <a:xfrm>
            <a:off x="552892" y="1325526"/>
            <a:ext cx="37072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在原</a:t>
            </a:r>
            <a:r>
              <a:rPr lang="en-US" altLang="zh-CN" dirty="0"/>
              <a:t>SSD</a:t>
            </a:r>
            <a:r>
              <a:rPr lang="zh-CN" altLang="en-US" dirty="0"/>
              <a:t>架构的基础上添加：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FPN</a:t>
            </a:r>
          </a:p>
          <a:p>
            <a:endParaRPr lang="en-US" altLang="zh-CN" dirty="0"/>
          </a:p>
          <a:p>
            <a:r>
              <a:rPr lang="en-US" altLang="zh-CN" dirty="0"/>
              <a:t>CE model  </a:t>
            </a:r>
            <a:r>
              <a:rPr lang="zh-CN" altLang="en-US" dirty="0"/>
              <a:t>关注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CBAM model   </a:t>
            </a:r>
            <a:r>
              <a:rPr lang="zh-CN" altLang="en-US" dirty="0"/>
              <a:t>关注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通道及空间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BA1CE-EE63-94F8-7E11-84B7AC4D8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0" y="3777397"/>
            <a:ext cx="4819898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3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D629-1167-4C88-AF78-A6130908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前人对</a:t>
            </a:r>
            <a:r>
              <a:rPr lang="en-US" altLang="zh-CN" dirty="0"/>
              <a:t>SSD</a:t>
            </a:r>
            <a:r>
              <a:rPr lang="zh-CN" altLang="en-US" dirty="0"/>
              <a:t>在小物体检测不足的改进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7F6963-66E6-3E2B-4EB4-E1203FE341BA}"/>
              </a:ext>
            </a:extLst>
          </p:cNvPr>
          <p:cNvSpPr txBox="1"/>
          <p:nvPr/>
        </p:nvSpPr>
        <p:spPr>
          <a:xfrm>
            <a:off x="1077433" y="2870789"/>
            <a:ext cx="3714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Refinenet</a:t>
            </a:r>
            <a:r>
              <a:rPr lang="en-US" altLang="zh-CN" dirty="0"/>
              <a:t>:</a:t>
            </a:r>
            <a:r>
              <a:rPr lang="zh-CN" altLang="en-US" dirty="0"/>
              <a:t>链式残差</a:t>
            </a:r>
            <a:endParaRPr lang="en-US" altLang="zh-CN" dirty="0"/>
          </a:p>
          <a:p>
            <a:r>
              <a:rPr lang="en-US" altLang="zh-CN" dirty="0"/>
              <a:t>FSSD</a:t>
            </a:r>
            <a:r>
              <a:rPr lang="zh-CN" altLang="en-US" dirty="0"/>
              <a:t>：结合</a:t>
            </a:r>
            <a:r>
              <a:rPr lang="en-US" altLang="zh-CN" dirty="0" err="1"/>
              <a:t>vgg</a:t>
            </a:r>
            <a:r>
              <a:rPr lang="zh-CN" altLang="en-US" dirty="0"/>
              <a:t>主干中的其他层</a:t>
            </a:r>
            <a:endParaRPr lang="en-US" altLang="zh-CN" dirty="0"/>
          </a:p>
          <a:p>
            <a:r>
              <a:rPr lang="en-US" altLang="zh-CN" dirty="0" err="1"/>
              <a:t>DRFnet</a:t>
            </a:r>
            <a:r>
              <a:rPr lang="en-US" altLang="zh-CN" dirty="0"/>
              <a:t> </a:t>
            </a:r>
            <a:r>
              <a:rPr lang="zh-CN" altLang="en-US" dirty="0"/>
              <a:t>：更极端的</a:t>
            </a:r>
            <a:r>
              <a:rPr lang="en-US" altLang="zh-CN" dirty="0"/>
              <a:t>FPN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A2542A-91E4-80DF-81D1-8D3ACFEA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9" y="1037950"/>
            <a:ext cx="4988688" cy="1737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263BE1-C692-3D4B-948F-193BA799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13" y="1545983"/>
            <a:ext cx="5673077" cy="30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91561-4353-3E92-BA57-C57B7CD8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针对性提升方案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61ADF-9F44-427B-E054-7264927E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1" y="1114394"/>
            <a:ext cx="10284849" cy="34150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05A767-A7CE-97BE-E9A2-D4E4ED537E3F}"/>
              </a:ext>
            </a:extLst>
          </p:cNvPr>
          <p:cNvSpPr txBox="1"/>
          <p:nvPr/>
        </p:nvSpPr>
        <p:spPr>
          <a:xfrm>
            <a:off x="4802562" y="4759147"/>
            <a:ext cx="3551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b="1" dirty="0"/>
              <a:t>缩放边框模块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紧缩      扩大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D77227-6C00-CB5B-3408-C540248A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454" y="5828666"/>
            <a:ext cx="628682" cy="615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AE4D01-FCC1-52E8-C4EB-1BF01CB41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219" y="5869943"/>
            <a:ext cx="703980" cy="6159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4B021-A94B-7B2B-829E-F021FDA2BB0F}"/>
              </a:ext>
            </a:extLst>
          </p:cNvPr>
          <p:cNvSpPr/>
          <p:nvPr/>
        </p:nvSpPr>
        <p:spPr>
          <a:xfrm>
            <a:off x="4756298" y="4759147"/>
            <a:ext cx="1771187" cy="1754326"/>
          </a:xfrm>
          <a:prstGeom prst="rect">
            <a:avLst/>
          </a:prstGeom>
          <a:noFill/>
          <a:ln w="28575">
            <a:solidFill>
              <a:srgbClr val="2E00B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E66029-156A-8EDD-FEB8-13E9E229934F}"/>
              </a:ext>
            </a:extLst>
          </p:cNvPr>
          <p:cNvSpPr txBox="1"/>
          <p:nvPr/>
        </p:nvSpPr>
        <p:spPr>
          <a:xfrm>
            <a:off x="7435703" y="5202864"/>
            <a:ext cx="320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我们将在分割多个小块后及投票阶段加入</a:t>
            </a:r>
            <a:r>
              <a:rPr lang="en-US" altLang="zh-CN" dirty="0"/>
              <a:t>——</a:t>
            </a:r>
            <a:r>
              <a:rPr lang="zh-CN" altLang="en-US" dirty="0"/>
              <a:t>缩放边框模块</a:t>
            </a:r>
          </a:p>
        </p:txBody>
      </p:sp>
    </p:spTree>
    <p:extLst>
      <p:ext uri="{BB962C8B-B14F-4D97-AF65-F5344CB8AC3E}">
        <p14:creationId xmlns:p14="http://schemas.microsoft.com/office/powerpoint/2010/main" val="424499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D629-1167-4C88-AF78-A6130908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28721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D629-1167-4C88-AF78-A6130908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工作分配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B15465-349D-A749-9A57-AC1AF736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906028-3C21-CA47-8992-150CBC50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18576"/>
              </p:ext>
            </p:extLst>
          </p:nvPr>
        </p:nvGraphicFramePr>
        <p:xfrm>
          <a:off x="1055605" y="1442606"/>
          <a:ext cx="10676611" cy="477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056">
                  <a:extLst>
                    <a:ext uri="{9D8B030D-6E8A-4147-A177-3AD203B41FA5}">
                      <a16:colId xmlns:a16="http://schemas.microsoft.com/office/drawing/2014/main" val="3005353164"/>
                    </a:ext>
                  </a:extLst>
                </a:gridCol>
                <a:gridCol w="8632555">
                  <a:extLst>
                    <a:ext uri="{9D8B030D-6E8A-4147-A177-3AD203B41FA5}">
                      <a16:colId xmlns:a16="http://schemas.microsoft.com/office/drawing/2014/main" val="3632942404"/>
                    </a:ext>
                  </a:extLst>
                </a:gridCol>
              </a:tblGrid>
              <a:tr h="790203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工作贡献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396260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韩嘉祺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数据集制作；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benchmark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）；数据增强实现；数据增强实验（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41132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陈醉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4206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陈正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29192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赵梓君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4848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张涛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Benchmark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个模型），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制作（次），报告制作（次）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2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99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C4426-9EE8-8F42-9E05-6D19F52B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624" y="3248825"/>
            <a:ext cx="10515600" cy="1296015"/>
          </a:xfrm>
        </p:spPr>
        <p:txBody>
          <a:bodyPr/>
          <a:lstStyle/>
          <a:p>
            <a:r>
              <a:rPr lang="zh-CN" altLang="en-US" dirty="0"/>
              <a:t>感谢您的聆听</a:t>
            </a:r>
            <a:br>
              <a:rPr lang="en-US" altLang="zh-CN" dirty="0"/>
            </a:br>
            <a:r>
              <a:rPr lang="zh-CN" altLang="en-US" dirty="0"/>
              <a:t>恳请批评指正</a:t>
            </a:r>
          </a:p>
        </p:txBody>
      </p:sp>
    </p:spTree>
    <p:extLst>
      <p:ext uri="{BB962C8B-B14F-4D97-AF65-F5344CB8AC3E}">
        <p14:creationId xmlns:p14="http://schemas.microsoft.com/office/powerpoint/2010/main" val="365549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Struck-out Text in OCR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433633" y="1338606"/>
            <a:ext cx="11283885" cy="4530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 auto-grading system, the accuracy of OCR affect matters.</a:t>
            </a:r>
          </a:p>
          <a:p>
            <a:r>
              <a:rPr lang="en-US" altLang="zh-CN" dirty="0"/>
              <a:t>In practice, struck-out text severely disturb the recognition of text and formulas.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1691-6A10-15C9-8725-68E5D129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15" y="39818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36CFC-80DE-F88C-05EA-8B98D7DE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83" y="44654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15FF4-61B9-A350-2D80-46D14E2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9" y="3981848"/>
            <a:ext cx="8943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9CC76A-7A44-1ADA-7B25-A8668F555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545" y="5266683"/>
            <a:ext cx="4061812" cy="647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F60D4-1CB1-8704-40A7-078DC5A1A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8" y="3247225"/>
            <a:ext cx="3078747" cy="602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9AF95-2686-5782-193A-D90B9D3E5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357" y="3222222"/>
            <a:ext cx="3064679" cy="652150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5E05BBF-4E04-91CB-3397-3A434923408A}"/>
              </a:ext>
            </a:extLst>
          </p:cNvPr>
          <p:cNvSpPr/>
          <p:nvPr/>
        </p:nvSpPr>
        <p:spPr>
          <a:xfrm rot="19361972">
            <a:off x="3179055" y="4049090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A7C38BB-08BA-CB7E-4C8C-599ED9403449}"/>
              </a:ext>
            </a:extLst>
          </p:cNvPr>
          <p:cNvSpPr/>
          <p:nvPr/>
        </p:nvSpPr>
        <p:spPr>
          <a:xfrm rot="13228149">
            <a:off x="7833617" y="4049089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9D19297-D184-637B-0804-8E965CA0ADAB}"/>
              </a:ext>
            </a:extLst>
          </p:cNvPr>
          <p:cNvSpPr/>
          <p:nvPr/>
        </p:nvSpPr>
        <p:spPr>
          <a:xfrm>
            <a:off x="10183532" y="3974825"/>
            <a:ext cx="437745" cy="4659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81247B4-31E2-07AE-EEE6-EAAA2615545B}"/>
              </a:ext>
            </a:extLst>
          </p:cNvPr>
          <p:cNvSpPr txBox="1">
            <a:spLocks/>
          </p:cNvSpPr>
          <p:nvPr/>
        </p:nvSpPr>
        <p:spPr>
          <a:xfrm>
            <a:off x="9832853" y="5031869"/>
            <a:ext cx="725538" cy="1084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"/>
              </a:lnSpc>
            </a:pPr>
            <a:r>
              <a:rPr lang="en-US" altLang="zh-CN" sz="1400" dirty="0"/>
              <a:t>Wrong 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Answer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? ? 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1F8524-E40C-E434-DAA9-6C733A03DE0A}"/>
              </a:ext>
            </a:extLst>
          </p:cNvPr>
          <p:cNvSpPr/>
          <p:nvPr/>
        </p:nvSpPr>
        <p:spPr>
          <a:xfrm>
            <a:off x="1314450" y="847725"/>
            <a:ext cx="1447800" cy="136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764D7-178F-253F-81C7-84CB49A24D29}"/>
              </a:ext>
            </a:extLst>
          </p:cNvPr>
          <p:cNvSpPr/>
          <p:nvPr/>
        </p:nvSpPr>
        <p:spPr>
          <a:xfrm>
            <a:off x="3533775" y="1071562"/>
            <a:ext cx="1219200" cy="107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01CA8B-25D6-2128-F3CE-2C4EC67C7E70}"/>
              </a:ext>
            </a:extLst>
          </p:cNvPr>
          <p:cNvSpPr/>
          <p:nvPr/>
        </p:nvSpPr>
        <p:spPr>
          <a:xfrm>
            <a:off x="5600700" y="1228724"/>
            <a:ext cx="69532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B6A7ED-4C59-27D3-5871-ED87D4AD3DE8}"/>
              </a:ext>
            </a:extLst>
          </p:cNvPr>
          <p:cNvSpPr/>
          <p:nvPr/>
        </p:nvSpPr>
        <p:spPr>
          <a:xfrm>
            <a:off x="7143750" y="1352549"/>
            <a:ext cx="514350" cy="514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B08DB1-8C4D-5CAF-C08B-6D689D3C5503}"/>
              </a:ext>
            </a:extLst>
          </p:cNvPr>
          <p:cNvSpPr/>
          <p:nvPr/>
        </p:nvSpPr>
        <p:spPr>
          <a:xfrm>
            <a:off x="8505825" y="1447800"/>
            <a:ext cx="342900" cy="323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8A882F-8C70-B388-F502-B34ECAF9C555}"/>
              </a:ext>
            </a:extLst>
          </p:cNvPr>
          <p:cNvSpPr/>
          <p:nvPr/>
        </p:nvSpPr>
        <p:spPr>
          <a:xfrm>
            <a:off x="9696450" y="1504949"/>
            <a:ext cx="190500" cy="20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6003C2-4540-A68B-CE4B-F941DD33D1F2}"/>
              </a:ext>
            </a:extLst>
          </p:cNvPr>
          <p:cNvSpPr txBox="1"/>
          <p:nvPr/>
        </p:nvSpPr>
        <p:spPr>
          <a:xfrm>
            <a:off x="1314451" y="390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38</a:t>
            </a:r>
            <a:r>
              <a:rPr lang="zh-CN" altLang="en-US" dirty="0"/>
              <a:t>*</a:t>
            </a:r>
            <a:r>
              <a:rPr lang="en-US" altLang="zh-CN" dirty="0"/>
              <a:t>38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05BE33-CE63-4B93-A905-9C1EB550913C}"/>
              </a:ext>
            </a:extLst>
          </p:cNvPr>
          <p:cNvSpPr txBox="1"/>
          <p:nvPr/>
        </p:nvSpPr>
        <p:spPr>
          <a:xfrm>
            <a:off x="3371850" y="390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19</a:t>
            </a:r>
            <a:r>
              <a:rPr lang="zh-CN" altLang="en-US" dirty="0"/>
              <a:t>*</a:t>
            </a:r>
            <a:r>
              <a:rPr lang="en-US" altLang="zh-CN" dirty="0"/>
              <a:t>1024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8ACB7A-1650-393A-F8DB-16CA986B84EB}"/>
              </a:ext>
            </a:extLst>
          </p:cNvPr>
          <p:cNvSpPr txBox="1"/>
          <p:nvPr/>
        </p:nvSpPr>
        <p:spPr>
          <a:xfrm>
            <a:off x="5324475" y="3905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F2D92E-FE9D-33EE-B13E-F36CF445FD8E}"/>
              </a:ext>
            </a:extLst>
          </p:cNvPr>
          <p:cNvSpPr txBox="1"/>
          <p:nvPr/>
        </p:nvSpPr>
        <p:spPr>
          <a:xfrm>
            <a:off x="6819900" y="39052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B8537B-87AB-3F54-5366-31DC52EF15C9}"/>
              </a:ext>
            </a:extLst>
          </p:cNvPr>
          <p:cNvSpPr txBox="1"/>
          <p:nvPr/>
        </p:nvSpPr>
        <p:spPr>
          <a:xfrm>
            <a:off x="8110537" y="39052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C65101-E08D-818B-807E-7C9E0D26E737}"/>
              </a:ext>
            </a:extLst>
          </p:cNvPr>
          <p:cNvSpPr txBox="1"/>
          <p:nvPr/>
        </p:nvSpPr>
        <p:spPr>
          <a:xfrm>
            <a:off x="9401174" y="39052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EA8F7CB-71B1-56DA-5465-EBA81CB7EA07}"/>
              </a:ext>
            </a:extLst>
          </p:cNvPr>
          <p:cNvSpPr/>
          <p:nvPr/>
        </p:nvSpPr>
        <p:spPr>
          <a:xfrm>
            <a:off x="4012406" y="3200400"/>
            <a:ext cx="261937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831D135-0755-3900-3247-6EF7E6D73CC1}"/>
              </a:ext>
            </a:extLst>
          </p:cNvPr>
          <p:cNvCxnSpPr>
            <a:cxnSpLocks/>
          </p:cNvCxnSpPr>
          <p:nvPr/>
        </p:nvCxnSpPr>
        <p:spPr>
          <a:xfrm>
            <a:off x="2085976" y="2209800"/>
            <a:ext cx="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D456165-7AFC-A361-49EB-BD81955666C3}"/>
              </a:ext>
            </a:extLst>
          </p:cNvPr>
          <p:cNvSpPr/>
          <p:nvPr/>
        </p:nvSpPr>
        <p:spPr>
          <a:xfrm>
            <a:off x="1428750" y="2647950"/>
            <a:ext cx="1219200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0A23476-44C6-3721-9DE2-E54C97092405}"/>
              </a:ext>
            </a:extLst>
          </p:cNvPr>
          <p:cNvCxnSpPr>
            <a:cxnSpLocks/>
          </p:cNvCxnSpPr>
          <p:nvPr/>
        </p:nvCxnSpPr>
        <p:spPr>
          <a:xfrm>
            <a:off x="2038350" y="3319462"/>
            <a:ext cx="197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887F661-399A-E328-5B4A-A583C2DE69A9}"/>
              </a:ext>
            </a:extLst>
          </p:cNvPr>
          <p:cNvCxnSpPr>
            <a:cxnSpLocks/>
          </p:cNvCxnSpPr>
          <p:nvPr/>
        </p:nvCxnSpPr>
        <p:spPr>
          <a:xfrm>
            <a:off x="2076451" y="2719387"/>
            <a:ext cx="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6993CB6-EDE5-15F2-FCD9-A4BBEB389EE0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143375" y="2147887"/>
            <a:ext cx="0" cy="500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23DE465D-26EF-2FB9-097F-D74F72510D0D}"/>
              </a:ext>
            </a:extLst>
          </p:cNvPr>
          <p:cNvSpPr/>
          <p:nvPr/>
        </p:nvSpPr>
        <p:spPr>
          <a:xfrm>
            <a:off x="3533775" y="2647951"/>
            <a:ext cx="1219200" cy="190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0EBF6A-031C-C896-ECAD-8B73F7E0985D}"/>
              </a:ext>
            </a:extLst>
          </p:cNvPr>
          <p:cNvCxnSpPr>
            <a:cxnSpLocks/>
          </p:cNvCxnSpPr>
          <p:nvPr/>
        </p:nvCxnSpPr>
        <p:spPr>
          <a:xfrm>
            <a:off x="4143375" y="2719387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0410A8F-E6D3-AE09-4000-5E90B25A2D82}"/>
              </a:ext>
            </a:extLst>
          </p:cNvPr>
          <p:cNvSpPr/>
          <p:nvPr/>
        </p:nvSpPr>
        <p:spPr>
          <a:xfrm>
            <a:off x="5686425" y="2659856"/>
            <a:ext cx="523875" cy="166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1E1F909-5C38-6C74-88C3-B62535B7170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948362" y="1990724"/>
            <a:ext cx="1" cy="66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6138FBE-D739-6F67-0866-26526D5169EE}"/>
              </a:ext>
            </a:extLst>
          </p:cNvPr>
          <p:cNvCxnSpPr>
            <a:cxnSpLocks/>
          </p:cNvCxnSpPr>
          <p:nvPr/>
        </p:nvCxnSpPr>
        <p:spPr>
          <a:xfrm flipH="1" flipV="1">
            <a:off x="4274343" y="3319462"/>
            <a:ext cx="1674019" cy="2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E6E098B-85B3-EAC7-78C2-C04A6858551D}"/>
              </a:ext>
            </a:extLst>
          </p:cNvPr>
          <p:cNvCxnSpPr>
            <a:cxnSpLocks/>
          </p:cNvCxnSpPr>
          <p:nvPr/>
        </p:nvCxnSpPr>
        <p:spPr>
          <a:xfrm>
            <a:off x="5938838" y="2838449"/>
            <a:ext cx="4762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0114857-1694-996F-9468-CBAFE6492EA2}"/>
              </a:ext>
            </a:extLst>
          </p:cNvPr>
          <p:cNvSpPr txBox="1"/>
          <p:nvPr/>
        </p:nvSpPr>
        <p:spPr>
          <a:xfrm>
            <a:off x="4138613" y="2859642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512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C966B2F-4821-576E-4246-1E150DDB96DE}"/>
              </a:ext>
            </a:extLst>
          </p:cNvPr>
          <p:cNvSpPr txBox="1"/>
          <p:nvPr/>
        </p:nvSpPr>
        <p:spPr>
          <a:xfrm>
            <a:off x="5186364" y="3017875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F994F29-278C-1FF9-66D4-E7668F3CB8C4}"/>
              </a:ext>
            </a:extLst>
          </p:cNvPr>
          <p:cNvSpPr txBox="1"/>
          <p:nvPr/>
        </p:nvSpPr>
        <p:spPr>
          <a:xfrm>
            <a:off x="3058717" y="2969418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E3C263C-D986-9D2A-69E6-4D24F6117F2C}"/>
              </a:ext>
            </a:extLst>
          </p:cNvPr>
          <p:cNvSpPr txBox="1"/>
          <p:nvPr/>
        </p:nvSpPr>
        <p:spPr>
          <a:xfrm>
            <a:off x="4156474" y="3618189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1024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3B6B334-4FD2-201D-10E9-5C70658BA728}"/>
              </a:ext>
            </a:extLst>
          </p:cNvPr>
          <p:cNvCxnSpPr>
            <a:cxnSpLocks/>
          </p:cNvCxnSpPr>
          <p:nvPr/>
        </p:nvCxnSpPr>
        <p:spPr>
          <a:xfrm flipH="1">
            <a:off x="4108849" y="3429000"/>
            <a:ext cx="20239" cy="194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ECAAB870-F7AA-7711-80E8-2A47BE54F1E9}"/>
              </a:ext>
            </a:extLst>
          </p:cNvPr>
          <p:cNvSpPr/>
          <p:nvPr/>
        </p:nvSpPr>
        <p:spPr>
          <a:xfrm>
            <a:off x="8561780" y="2890838"/>
            <a:ext cx="261937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8A9D156-B8D9-18B3-CC77-CA90AEE286ED}"/>
              </a:ext>
            </a:extLst>
          </p:cNvPr>
          <p:cNvCxnSpPr>
            <a:cxnSpLocks/>
          </p:cNvCxnSpPr>
          <p:nvPr/>
        </p:nvCxnSpPr>
        <p:spPr>
          <a:xfrm>
            <a:off x="7434261" y="1911312"/>
            <a:ext cx="0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1B1B394-D116-4332-E9B3-8ACE490B1318}"/>
              </a:ext>
            </a:extLst>
          </p:cNvPr>
          <p:cNvSpPr/>
          <p:nvPr/>
        </p:nvSpPr>
        <p:spPr>
          <a:xfrm>
            <a:off x="7229476" y="2349463"/>
            <a:ext cx="457198" cy="117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A759CB7-1E39-4AE8-847B-B30B3AA86D6B}"/>
              </a:ext>
            </a:extLst>
          </p:cNvPr>
          <p:cNvCxnSpPr>
            <a:cxnSpLocks/>
          </p:cNvCxnSpPr>
          <p:nvPr/>
        </p:nvCxnSpPr>
        <p:spPr>
          <a:xfrm>
            <a:off x="7434261" y="3029188"/>
            <a:ext cx="1116805" cy="20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83F4FE3-3D42-7BCC-66D1-42FDB33F6636}"/>
              </a:ext>
            </a:extLst>
          </p:cNvPr>
          <p:cNvCxnSpPr>
            <a:cxnSpLocks/>
          </p:cNvCxnSpPr>
          <p:nvPr/>
        </p:nvCxnSpPr>
        <p:spPr>
          <a:xfrm>
            <a:off x="7434261" y="2439946"/>
            <a:ext cx="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D394F7C-00B9-D063-8398-E48E19BBA426}"/>
              </a:ext>
            </a:extLst>
          </p:cNvPr>
          <p:cNvCxnSpPr>
            <a:cxnSpLocks/>
          </p:cNvCxnSpPr>
          <p:nvPr/>
        </p:nvCxnSpPr>
        <p:spPr>
          <a:xfrm>
            <a:off x="8677274" y="1834872"/>
            <a:ext cx="5952" cy="49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9198D235-40C1-C3D3-F76A-9A818B1D6E77}"/>
              </a:ext>
            </a:extLst>
          </p:cNvPr>
          <p:cNvSpPr/>
          <p:nvPr/>
        </p:nvSpPr>
        <p:spPr>
          <a:xfrm>
            <a:off x="8562971" y="2304876"/>
            <a:ext cx="252412" cy="95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23F71AB-871F-3E70-2B2E-990E04F03E1C}"/>
              </a:ext>
            </a:extLst>
          </p:cNvPr>
          <p:cNvCxnSpPr>
            <a:cxnSpLocks/>
          </p:cNvCxnSpPr>
          <p:nvPr/>
        </p:nvCxnSpPr>
        <p:spPr>
          <a:xfrm>
            <a:off x="8692749" y="2409825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B9B53EB6-84B6-1F4F-0773-A03A621ED16A}"/>
              </a:ext>
            </a:extLst>
          </p:cNvPr>
          <p:cNvSpPr/>
          <p:nvPr/>
        </p:nvSpPr>
        <p:spPr>
          <a:xfrm>
            <a:off x="9678586" y="2379951"/>
            <a:ext cx="208364" cy="78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0A57FAA-20BC-30E9-1C82-0287DE1BC2F3}"/>
              </a:ext>
            </a:extLst>
          </p:cNvPr>
          <p:cNvCxnSpPr>
            <a:cxnSpLocks/>
          </p:cNvCxnSpPr>
          <p:nvPr/>
        </p:nvCxnSpPr>
        <p:spPr>
          <a:xfrm>
            <a:off x="9791699" y="1729559"/>
            <a:ext cx="1" cy="66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762C26C-ABDA-163D-E245-E80B3442FA03}"/>
              </a:ext>
            </a:extLst>
          </p:cNvPr>
          <p:cNvCxnSpPr>
            <a:cxnSpLocks/>
          </p:cNvCxnSpPr>
          <p:nvPr/>
        </p:nvCxnSpPr>
        <p:spPr>
          <a:xfrm flipH="1">
            <a:off x="8823717" y="3068596"/>
            <a:ext cx="985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4CF0DE5-38CC-87A4-C0D3-A5C91350F2D4}"/>
              </a:ext>
            </a:extLst>
          </p:cNvPr>
          <p:cNvCxnSpPr>
            <a:cxnSpLocks/>
          </p:cNvCxnSpPr>
          <p:nvPr/>
        </p:nvCxnSpPr>
        <p:spPr>
          <a:xfrm>
            <a:off x="9803593" y="2464741"/>
            <a:ext cx="5959" cy="62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83768631-7699-CB5F-1CC3-5E3EF8CDB08A}"/>
              </a:ext>
            </a:extLst>
          </p:cNvPr>
          <p:cNvSpPr txBox="1"/>
          <p:nvPr/>
        </p:nvSpPr>
        <p:spPr>
          <a:xfrm>
            <a:off x="8677274" y="2473049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F919E0-9CC5-3582-6A99-B658BBB5CB67}"/>
              </a:ext>
            </a:extLst>
          </p:cNvPr>
          <p:cNvSpPr txBox="1"/>
          <p:nvPr/>
        </p:nvSpPr>
        <p:spPr>
          <a:xfrm>
            <a:off x="9170192" y="2725222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A2D1356-A869-F997-DCF4-C4495C63206F}"/>
              </a:ext>
            </a:extLst>
          </p:cNvPr>
          <p:cNvSpPr txBox="1"/>
          <p:nvPr/>
        </p:nvSpPr>
        <p:spPr>
          <a:xfrm>
            <a:off x="7647382" y="2716767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4A6AD1D-436C-740F-9972-A0568855BB29}"/>
              </a:ext>
            </a:extLst>
          </p:cNvPr>
          <p:cNvSpPr txBox="1"/>
          <p:nvPr/>
        </p:nvSpPr>
        <p:spPr>
          <a:xfrm>
            <a:off x="8705848" y="3308627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</a:t>
            </a:r>
            <a:endParaRPr lang="zh-CN" altLang="en-US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B7483B-C4B7-F3C6-EB90-81043B90F2AB}"/>
              </a:ext>
            </a:extLst>
          </p:cNvPr>
          <p:cNvCxnSpPr>
            <a:cxnSpLocks/>
          </p:cNvCxnSpPr>
          <p:nvPr/>
        </p:nvCxnSpPr>
        <p:spPr>
          <a:xfrm>
            <a:off x="8705848" y="3094554"/>
            <a:ext cx="0" cy="208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>
            <a:extLst>
              <a:ext uri="{FF2B5EF4-FFF2-40B4-BE49-F238E27FC236}">
                <a16:creationId xmlns:a16="http://schemas.microsoft.com/office/drawing/2014/main" id="{E6EFE3ED-E158-67A6-BBD6-DB1FEBEB9B8E}"/>
              </a:ext>
            </a:extLst>
          </p:cNvPr>
          <p:cNvSpPr/>
          <p:nvPr/>
        </p:nvSpPr>
        <p:spPr>
          <a:xfrm>
            <a:off x="6199582" y="4657009"/>
            <a:ext cx="261937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EA50FAD-51C5-CBF3-E4A6-CCBE4F7B089A}"/>
              </a:ext>
            </a:extLst>
          </p:cNvPr>
          <p:cNvCxnSpPr>
            <a:cxnSpLocks/>
          </p:cNvCxnSpPr>
          <p:nvPr/>
        </p:nvCxnSpPr>
        <p:spPr>
          <a:xfrm>
            <a:off x="4349352" y="2147887"/>
            <a:ext cx="0" cy="195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ABBBFF47-9B2C-0D33-58F5-B28B91E88FF8}"/>
              </a:ext>
            </a:extLst>
          </p:cNvPr>
          <p:cNvSpPr/>
          <p:nvPr/>
        </p:nvSpPr>
        <p:spPr>
          <a:xfrm>
            <a:off x="3615926" y="4104559"/>
            <a:ext cx="1219200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E72556A-FC0E-3AC5-2505-6851FF88F603}"/>
              </a:ext>
            </a:extLst>
          </p:cNvPr>
          <p:cNvCxnSpPr>
            <a:cxnSpLocks/>
          </p:cNvCxnSpPr>
          <p:nvPr/>
        </p:nvCxnSpPr>
        <p:spPr>
          <a:xfrm>
            <a:off x="4225526" y="4776071"/>
            <a:ext cx="197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B6DFFFF1-6082-546A-9F74-F57FBEBB00F2}"/>
              </a:ext>
            </a:extLst>
          </p:cNvPr>
          <p:cNvCxnSpPr>
            <a:cxnSpLocks/>
          </p:cNvCxnSpPr>
          <p:nvPr/>
        </p:nvCxnSpPr>
        <p:spPr>
          <a:xfrm>
            <a:off x="4263627" y="4175996"/>
            <a:ext cx="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4ECF17D1-8FC6-8C23-23AB-095CDA9F8A5E}"/>
              </a:ext>
            </a:extLst>
          </p:cNvPr>
          <p:cNvCxnSpPr>
            <a:cxnSpLocks/>
          </p:cNvCxnSpPr>
          <p:nvPr/>
        </p:nvCxnSpPr>
        <p:spPr>
          <a:xfrm>
            <a:off x="6199582" y="2003584"/>
            <a:ext cx="0" cy="211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20C78E90-3B45-8158-1DEB-FB08473F23FA}"/>
              </a:ext>
            </a:extLst>
          </p:cNvPr>
          <p:cNvSpPr/>
          <p:nvPr/>
        </p:nvSpPr>
        <p:spPr>
          <a:xfrm>
            <a:off x="5720951" y="4104561"/>
            <a:ext cx="1095370" cy="110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0BF0C37-A044-AA73-FC18-93815A285866}"/>
              </a:ext>
            </a:extLst>
          </p:cNvPr>
          <p:cNvCxnSpPr>
            <a:cxnSpLocks/>
          </p:cNvCxnSpPr>
          <p:nvPr/>
        </p:nvCxnSpPr>
        <p:spPr>
          <a:xfrm>
            <a:off x="6330551" y="4175996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D2A12819-28B3-6C26-F0AE-F414F767BB3D}"/>
              </a:ext>
            </a:extLst>
          </p:cNvPr>
          <p:cNvSpPr/>
          <p:nvPr/>
        </p:nvSpPr>
        <p:spPr>
          <a:xfrm>
            <a:off x="7302094" y="4077295"/>
            <a:ext cx="523875" cy="166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4A4CB1C-CF4B-2EE3-AA43-0976F93118A1}"/>
              </a:ext>
            </a:extLst>
          </p:cNvPr>
          <p:cNvCxnSpPr>
            <a:cxnSpLocks/>
          </p:cNvCxnSpPr>
          <p:nvPr/>
        </p:nvCxnSpPr>
        <p:spPr>
          <a:xfrm>
            <a:off x="7554507" y="1889461"/>
            <a:ext cx="0" cy="217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844D769-D74E-8181-C788-0D91ADB3A4B4}"/>
              </a:ext>
            </a:extLst>
          </p:cNvPr>
          <p:cNvCxnSpPr>
            <a:cxnSpLocks/>
          </p:cNvCxnSpPr>
          <p:nvPr/>
        </p:nvCxnSpPr>
        <p:spPr>
          <a:xfrm flipH="1">
            <a:off x="6460330" y="4776071"/>
            <a:ext cx="1094177" cy="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3323A7F8-8320-0D10-95B0-72DDCA13EADB}"/>
              </a:ext>
            </a:extLst>
          </p:cNvPr>
          <p:cNvCxnSpPr>
            <a:cxnSpLocks/>
          </p:cNvCxnSpPr>
          <p:nvPr/>
        </p:nvCxnSpPr>
        <p:spPr>
          <a:xfrm>
            <a:off x="7554507" y="4255888"/>
            <a:ext cx="4762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5220DD53-F7D2-130E-6E69-B59B39AF44D8}"/>
              </a:ext>
            </a:extLst>
          </p:cNvPr>
          <p:cNvSpPr txBox="1"/>
          <p:nvPr/>
        </p:nvSpPr>
        <p:spPr>
          <a:xfrm>
            <a:off x="6296025" y="4324523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3BCE2BD-3693-4907-CAA9-7E6C6E9C8AFC}"/>
              </a:ext>
            </a:extLst>
          </p:cNvPr>
          <p:cNvSpPr txBox="1"/>
          <p:nvPr/>
        </p:nvSpPr>
        <p:spPr>
          <a:xfrm>
            <a:off x="6802033" y="4435314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C71505B-3716-3EFC-C8E5-C3B2BD1F4D2F}"/>
              </a:ext>
            </a:extLst>
          </p:cNvPr>
          <p:cNvSpPr txBox="1"/>
          <p:nvPr/>
        </p:nvSpPr>
        <p:spPr>
          <a:xfrm>
            <a:off x="5245893" y="4426027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755C2F6-89A5-5EF8-7E6E-A814BB1E15EE}"/>
              </a:ext>
            </a:extLst>
          </p:cNvPr>
          <p:cNvSpPr txBox="1"/>
          <p:nvPr/>
        </p:nvSpPr>
        <p:spPr>
          <a:xfrm>
            <a:off x="6343650" y="5074798"/>
            <a:ext cx="105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512</a:t>
            </a:r>
            <a:endParaRPr lang="zh-CN" altLang="en-US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8AE255AB-85FE-E68E-5E28-150AAD401C9D}"/>
              </a:ext>
            </a:extLst>
          </p:cNvPr>
          <p:cNvCxnSpPr>
            <a:cxnSpLocks/>
          </p:cNvCxnSpPr>
          <p:nvPr/>
        </p:nvCxnSpPr>
        <p:spPr>
          <a:xfrm>
            <a:off x="6325789" y="4895134"/>
            <a:ext cx="0" cy="69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CDF868DC-205D-0ADA-B074-58F06044FF64}"/>
              </a:ext>
            </a:extLst>
          </p:cNvPr>
          <p:cNvSpPr/>
          <p:nvPr/>
        </p:nvSpPr>
        <p:spPr>
          <a:xfrm>
            <a:off x="3499249" y="5374481"/>
            <a:ext cx="1219200" cy="2381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5156BE8-2339-0921-D81A-FC3D7F6F5F1D}"/>
              </a:ext>
            </a:extLst>
          </p:cNvPr>
          <p:cNvSpPr/>
          <p:nvPr/>
        </p:nvSpPr>
        <p:spPr>
          <a:xfrm>
            <a:off x="5720951" y="5612606"/>
            <a:ext cx="1219200" cy="2381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18EB9B0-CF0D-3747-317E-9A7BEC9C5184}"/>
              </a:ext>
            </a:extLst>
          </p:cNvPr>
          <p:cNvSpPr/>
          <p:nvPr/>
        </p:nvSpPr>
        <p:spPr>
          <a:xfrm>
            <a:off x="8067674" y="5230859"/>
            <a:ext cx="1219200" cy="2381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D61959C-D4B1-0D38-4C24-4980F5653ACB}"/>
              </a:ext>
            </a:extLst>
          </p:cNvPr>
          <p:cNvSpPr/>
          <p:nvPr/>
        </p:nvSpPr>
        <p:spPr>
          <a:xfrm>
            <a:off x="9085658" y="6235994"/>
            <a:ext cx="1219200" cy="23812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2B448F7-BAAE-96C3-A50B-A8DBE04A3725}"/>
              </a:ext>
            </a:extLst>
          </p:cNvPr>
          <p:cNvSpPr/>
          <p:nvPr/>
        </p:nvSpPr>
        <p:spPr>
          <a:xfrm>
            <a:off x="9674320" y="5623958"/>
            <a:ext cx="523875" cy="166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1FF86956-B52E-01DF-B988-3C78311DBCD2}"/>
              </a:ext>
            </a:extLst>
          </p:cNvPr>
          <p:cNvSpPr/>
          <p:nvPr/>
        </p:nvSpPr>
        <p:spPr>
          <a:xfrm>
            <a:off x="9886950" y="5895268"/>
            <a:ext cx="261937" cy="238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E0973A8-6852-B907-1059-807F9B3CB3E6}"/>
              </a:ext>
            </a:extLst>
          </p:cNvPr>
          <p:cNvSpPr txBox="1"/>
          <p:nvPr/>
        </p:nvSpPr>
        <p:spPr>
          <a:xfrm>
            <a:off x="10604205" y="6220203"/>
            <a:ext cx="19803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SE or CBAM model</a:t>
            </a:r>
            <a:endParaRPr lang="zh-CN" altLang="en-US" sz="1050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C3EE31A-CAA0-A5E5-E632-DA0C79DDE633}"/>
              </a:ext>
            </a:extLst>
          </p:cNvPr>
          <p:cNvSpPr txBox="1"/>
          <p:nvPr/>
        </p:nvSpPr>
        <p:spPr>
          <a:xfrm>
            <a:off x="10534649" y="5580343"/>
            <a:ext cx="19803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convolution</a:t>
            </a:r>
            <a:endParaRPr lang="zh-CN" altLang="en-US" sz="1050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E982897-CBF3-FE71-3C4E-EB34D292671F}"/>
              </a:ext>
            </a:extLst>
          </p:cNvPr>
          <p:cNvSpPr txBox="1"/>
          <p:nvPr/>
        </p:nvSpPr>
        <p:spPr>
          <a:xfrm>
            <a:off x="10534649" y="5879477"/>
            <a:ext cx="19803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concatenation</a:t>
            </a:r>
            <a:endParaRPr lang="zh-CN" altLang="en-US" sz="1050" dirty="0"/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D6CA2B4-5D9A-73A6-1D1B-EADDBA501D86}"/>
              </a:ext>
            </a:extLst>
          </p:cNvPr>
          <p:cNvCxnSpPr>
            <a:cxnSpLocks/>
          </p:cNvCxnSpPr>
          <p:nvPr/>
        </p:nvCxnSpPr>
        <p:spPr>
          <a:xfrm>
            <a:off x="4108849" y="5612606"/>
            <a:ext cx="0" cy="69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1344645-EE4A-9C34-D59D-656424A3C80A}"/>
              </a:ext>
            </a:extLst>
          </p:cNvPr>
          <p:cNvCxnSpPr>
            <a:cxnSpLocks/>
          </p:cNvCxnSpPr>
          <p:nvPr/>
        </p:nvCxnSpPr>
        <p:spPr>
          <a:xfrm>
            <a:off x="6325789" y="5834259"/>
            <a:ext cx="0" cy="69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B772058-D975-F4E6-235E-EB3D0BFAB9F3}"/>
              </a:ext>
            </a:extLst>
          </p:cNvPr>
          <p:cNvCxnSpPr>
            <a:cxnSpLocks/>
          </p:cNvCxnSpPr>
          <p:nvPr/>
        </p:nvCxnSpPr>
        <p:spPr>
          <a:xfrm>
            <a:off x="8712353" y="5468984"/>
            <a:ext cx="0" cy="69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E669C26B-4608-F149-2228-8207C85D39DC}"/>
              </a:ext>
            </a:extLst>
          </p:cNvPr>
          <p:cNvCxnSpPr>
            <a:cxnSpLocks/>
          </p:cNvCxnSpPr>
          <p:nvPr/>
        </p:nvCxnSpPr>
        <p:spPr>
          <a:xfrm>
            <a:off x="1756367" y="2247897"/>
            <a:ext cx="0" cy="397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2F569960-3FE9-56D5-0B22-F405271F80CB}"/>
              </a:ext>
            </a:extLst>
          </p:cNvPr>
          <p:cNvCxnSpPr>
            <a:cxnSpLocks/>
          </p:cNvCxnSpPr>
          <p:nvPr/>
        </p:nvCxnSpPr>
        <p:spPr>
          <a:xfrm>
            <a:off x="3751744" y="2130387"/>
            <a:ext cx="0" cy="4399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324B2C74-C403-7C3E-4AED-9D3DCC3E0910}"/>
              </a:ext>
            </a:extLst>
          </p:cNvPr>
          <p:cNvCxnSpPr>
            <a:cxnSpLocks/>
          </p:cNvCxnSpPr>
          <p:nvPr/>
        </p:nvCxnSpPr>
        <p:spPr>
          <a:xfrm>
            <a:off x="5762322" y="2023664"/>
            <a:ext cx="0" cy="4596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7FBA3494-43E2-5007-1601-8683339AF2A9}"/>
              </a:ext>
            </a:extLst>
          </p:cNvPr>
          <p:cNvCxnSpPr>
            <a:cxnSpLocks/>
          </p:cNvCxnSpPr>
          <p:nvPr/>
        </p:nvCxnSpPr>
        <p:spPr>
          <a:xfrm>
            <a:off x="7302094" y="1883949"/>
            <a:ext cx="0" cy="4596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083302DB-FE3D-6F7A-4EC3-C324DF00B470}"/>
              </a:ext>
            </a:extLst>
          </p:cNvPr>
          <p:cNvCxnSpPr>
            <a:cxnSpLocks/>
          </p:cNvCxnSpPr>
          <p:nvPr/>
        </p:nvCxnSpPr>
        <p:spPr>
          <a:xfrm>
            <a:off x="8584034" y="1806121"/>
            <a:ext cx="0" cy="4596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7554236-2C31-75DD-B7D5-B8FD9C125F34}"/>
              </a:ext>
            </a:extLst>
          </p:cNvPr>
          <p:cNvCxnSpPr>
            <a:cxnSpLocks/>
          </p:cNvCxnSpPr>
          <p:nvPr/>
        </p:nvCxnSpPr>
        <p:spPr>
          <a:xfrm flipH="1">
            <a:off x="9750311" y="1742164"/>
            <a:ext cx="3780" cy="332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57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1F83755-E7C8-713F-DBA9-E2D18CA570E9}"/>
              </a:ext>
            </a:extLst>
          </p:cNvPr>
          <p:cNvSpPr/>
          <p:nvPr/>
        </p:nvSpPr>
        <p:spPr>
          <a:xfrm>
            <a:off x="2314353" y="694660"/>
            <a:ext cx="8998689" cy="3487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680CFE-6CB7-BEEE-EC71-C9B82B67E24D}"/>
              </a:ext>
            </a:extLst>
          </p:cNvPr>
          <p:cNvSpPr txBox="1"/>
          <p:nvPr/>
        </p:nvSpPr>
        <p:spPr>
          <a:xfrm>
            <a:off x="829339" y="501000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DETR， RetinaNet， Faster-RCNN：benchmark；（2）YOLO v5：benchmark，数据增强；（3）SSD：benchmark，ablation study，tricks，possible devlopment；（4）Mask-RCNN + Swin Transformer：benchmark，数据增强，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2A343C2-FFAC-D4EA-7AAD-C92907AC1300}"/>
              </a:ext>
            </a:extLst>
          </p:cNvPr>
          <p:cNvSpPr/>
          <p:nvPr/>
        </p:nvSpPr>
        <p:spPr>
          <a:xfrm>
            <a:off x="2488019" y="694660"/>
            <a:ext cx="2247014" cy="306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YOLO v5</a:t>
            </a:r>
            <a:endParaRPr lang="en-US" altLang="zh-CN" dirty="0"/>
          </a:p>
          <a:p>
            <a:pPr algn="ctr"/>
            <a:r>
              <a:rPr lang="zh-CN" altLang="en-US" dirty="0"/>
              <a:t>SSD</a:t>
            </a:r>
            <a:endParaRPr lang="en-US" altLang="zh-CN" dirty="0"/>
          </a:p>
          <a:p>
            <a:pPr algn="ctr"/>
            <a:r>
              <a:rPr lang="zh-CN" altLang="en-US" dirty="0"/>
              <a:t>RetinaNet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76D5065-8AF7-C492-2CE6-2C4C1EE68C0C}"/>
              </a:ext>
            </a:extLst>
          </p:cNvPr>
          <p:cNvSpPr/>
          <p:nvPr/>
        </p:nvSpPr>
        <p:spPr>
          <a:xfrm>
            <a:off x="5603358" y="694660"/>
            <a:ext cx="2247014" cy="306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Faster-RCNN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2DAECC4-8248-216D-FD36-85188715C49D}"/>
              </a:ext>
            </a:extLst>
          </p:cNvPr>
          <p:cNvSpPr/>
          <p:nvPr/>
        </p:nvSpPr>
        <p:spPr>
          <a:xfrm>
            <a:off x="2899144" y="992372"/>
            <a:ext cx="1396409" cy="51745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 stage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B05D9A9-BC3B-0635-7065-74EF80F31198}"/>
              </a:ext>
            </a:extLst>
          </p:cNvPr>
          <p:cNvSpPr/>
          <p:nvPr/>
        </p:nvSpPr>
        <p:spPr>
          <a:xfrm>
            <a:off x="6028660" y="1024269"/>
            <a:ext cx="1396409" cy="51745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two stage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404FDE2-B5DC-85A5-5132-4A49B8CDCEA8}"/>
              </a:ext>
            </a:extLst>
          </p:cNvPr>
          <p:cNvSpPr/>
          <p:nvPr/>
        </p:nvSpPr>
        <p:spPr>
          <a:xfrm>
            <a:off x="8817936" y="694660"/>
            <a:ext cx="2247014" cy="3069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Mask-RCNN + Swin Transformer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DETR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C292F7-C75B-5732-5043-3C289DB26533}"/>
              </a:ext>
            </a:extLst>
          </p:cNvPr>
          <p:cNvSpPr/>
          <p:nvPr/>
        </p:nvSpPr>
        <p:spPr>
          <a:xfrm>
            <a:off x="9147545" y="847060"/>
            <a:ext cx="1587796" cy="51745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Transformer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AD40C4-E3F2-0120-C96E-6E01CC717745}"/>
              </a:ext>
            </a:extLst>
          </p:cNvPr>
          <p:cNvSpPr txBox="1"/>
          <p:nvPr/>
        </p:nvSpPr>
        <p:spPr>
          <a:xfrm>
            <a:off x="5986129" y="3808527"/>
            <a:ext cx="261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242159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731015" y="1748853"/>
            <a:ext cx="4119763" cy="3891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We regard the removal of struck-out text as object detection problem. Use rectangle bounding box to bound struck-out area.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There is a big gap between main stream datasets (COCO, VOC) and our expected dataset;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70129-FE14-3FED-095D-3D787E8B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732" y="1030637"/>
            <a:ext cx="2582070" cy="5327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D9076-7A2E-9CD5-C328-6B962A20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9288"/>
            <a:ext cx="2582071" cy="5270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29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Previous 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D32A1-814F-EA47-1F0B-F973FE97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97" y="2162286"/>
            <a:ext cx="3843885" cy="345898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4EA46B5-F69D-A7B8-07FF-01A4DE10F241}"/>
              </a:ext>
            </a:extLst>
          </p:cNvPr>
          <p:cNvSpPr txBox="1">
            <a:spLocks/>
          </p:cNvSpPr>
          <p:nvPr/>
        </p:nvSpPr>
        <p:spPr>
          <a:xfrm>
            <a:off x="1004814" y="1236730"/>
            <a:ext cx="4888799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Connected Component + Classification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Average Classification Rate = 0.85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47376F-5E1F-E7FF-9F25-44B32F32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29" y="2628771"/>
            <a:ext cx="5544769" cy="1263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E8F8B-2370-5183-B187-B921368A9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88" y="4333119"/>
            <a:ext cx="3116850" cy="80779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7A2C378-7745-94CC-3C89-C560C9976B7C}"/>
              </a:ext>
            </a:extLst>
          </p:cNvPr>
          <p:cNvSpPr txBox="1">
            <a:spLocks/>
          </p:cNvSpPr>
          <p:nvPr/>
        </p:nvSpPr>
        <p:spPr>
          <a:xfrm>
            <a:off x="6298388" y="1236730"/>
            <a:ext cx="4399453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OCR pipeline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9% Character Error Rate</a:t>
            </a:r>
          </a:p>
        </p:txBody>
      </p:sp>
    </p:spTree>
    <p:extLst>
      <p:ext uri="{BB962C8B-B14F-4D97-AF65-F5344CB8AC3E}">
        <p14:creationId xmlns:p14="http://schemas.microsoft.com/office/powerpoint/2010/main" val="276132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80D42-458C-2D45-11C7-0C93883F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Main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65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1C32A-50A2-9BA7-6A90-98B8B1CB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 Milestone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04BED0-9BB0-13AA-DE65-6C082522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26" y="1643321"/>
            <a:ext cx="9384284" cy="44804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CF0317EF-FC74-4D42-9195-CD5B31BDF5F2}"/>
              </a:ext>
            </a:extLst>
          </p:cNvPr>
          <p:cNvSpPr/>
          <p:nvPr/>
        </p:nvSpPr>
        <p:spPr>
          <a:xfrm>
            <a:off x="10771321" y="1387599"/>
            <a:ext cx="790413" cy="511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35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1C32A-50A2-9BA7-6A90-98B8B1CB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7" y="182508"/>
            <a:ext cx="8216283" cy="759735"/>
          </a:xfrm>
        </p:spPr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vs one-stage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46FFD-5F4D-F94B-8003-370DE20D1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7" y="1414220"/>
            <a:ext cx="4762500" cy="274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84866B-FB38-6C48-84B5-6D10E55F6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26" y="1477720"/>
            <a:ext cx="4572000" cy="1308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8871FDD-4BC5-D349-803A-61286A798C79}"/>
              </a:ext>
            </a:extLst>
          </p:cNvPr>
          <p:cNvSpPr txBox="1"/>
          <p:nvPr/>
        </p:nvSpPr>
        <p:spPr>
          <a:xfrm>
            <a:off x="7635666" y="4456950"/>
            <a:ext cx="3708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One stage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YOLO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）则一步到位，直接在网络中提取特征来预测物体分类和位置；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E0DB56-DFB1-A340-8846-C666BC27BBDA}"/>
              </a:ext>
            </a:extLst>
          </p:cNvPr>
          <p:cNvSpPr txBox="1"/>
          <p:nvPr/>
        </p:nvSpPr>
        <p:spPr>
          <a:xfrm>
            <a:off x="2428156" y="3441287"/>
            <a:ext cx="3708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Two stage model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Faster RCNN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）包括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proposal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classification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两个步骤，第一步先生成候选框，第二步再对每个候选框分类；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B0F24B-36C0-EC49-9EBA-139901811860}"/>
              </a:ext>
            </a:extLst>
          </p:cNvPr>
          <p:cNvSpPr txBox="1"/>
          <p:nvPr/>
        </p:nvSpPr>
        <p:spPr>
          <a:xfrm>
            <a:off x="947337" y="522529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Two-stage models: (Faster-RCNN,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Proposal &amp;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Generate bounding boxes, then classify these boxes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71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Transformer-based Model: DETR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421180-7703-324D-B715-9E74060E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" y="1673680"/>
            <a:ext cx="4589574" cy="4346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59026C-5947-6C4A-8326-42AC04496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8" y="3066832"/>
            <a:ext cx="6409759" cy="15599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45E03E-C676-C74D-9168-2FF6B8B70E4B}"/>
              </a:ext>
            </a:extLst>
          </p:cNvPr>
          <p:cNvSpPr txBox="1"/>
          <p:nvPr/>
        </p:nvSpPr>
        <p:spPr>
          <a:xfrm>
            <a:off x="4217096" y="6243442"/>
            <a:ext cx="3757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Nicolas </a:t>
            </a:r>
            <a:r>
              <a:rPr lang="en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Carion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ECCV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6B1BB-51DC-3E43-3BF5-ACE3878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0A4D71-9656-064D-B600-B649C3D51B4F}"/>
              </a:ext>
            </a:extLst>
          </p:cNvPr>
          <p:cNvSpPr txBox="1"/>
          <p:nvPr/>
        </p:nvSpPr>
        <p:spPr>
          <a:xfrm>
            <a:off x="1051301" y="1441342"/>
            <a:ext cx="107739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Our own customized dataset;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632 images with COCO-style or VOC-style;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Random split: train :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: test = 8 : 1 : 1;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 design: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Benchmark (containing 6 main models);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Two-stage: Faster-RCNN (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50);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One-stage: YOLO v5, SSD (VGG 16),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RetinaNet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50);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Transformer-based: Mask-RCNN, Cascade-RCNN (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-Transformer);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 augmentation: YOLO v5; cascade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rcnn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-transformer;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FB7653-2420-5646-9229-9EC0A0E7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23" y="942243"/>
            <a:ext cx="6557244" cy="2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1414</Words>
  <Application>Microsoft Macintosh PowerPoint</Application>
  <PresentationFormat>宽屏</PresentationFormat>
  <Paragraphs>198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-apple-system</vt:lpstr>
      <vt:lpstr>等线</vt:lpstr>
      <vt:lpstr>微软雅黑</vt:lpstr>
      <vt:lpstr>Arial</vt:lpstr>
      <vt:lpstr>Calibri</vt:lpstr>
      <vt:lpstr>Office 主题​​</vt:lpstr>
      <vt:lpstr>Remove Handwritten Struck-Out Text from Mathematical Answer Sheets viaDeep Learning</vt:lpstr>
      <vt:lpstr>Problem: Struck-out Text in OCR</vt:lpstr>
      <vt:lpstr>Difficulties</vt:lpstr>
      <vt:lpstr>Previous Work</vt:lpstr>
      <vt:lpstr>Our Main Work</vt:lpstr>
      <vt:lpstr>Object Detection Milestone</vt:lpstr>
      <vt:lpstr>two-stage vs one-stage</vt:lpstr>
      <vt:lpstr>Transformer-based Model: DETR</vt:lpstr>
      <vt:lpstr>Experiments</vt:lpstr>
      <vt:lpstr>Benchmark Results</vt:lpstr>
      <vt:lpstr>Augmentation: Method</vt:lpstr>
      <vt:lpstr>Augmentation: Results and Analysis</vt:lpstr>
      <vt:lpstr>在基础SSD下的消融及对比实验</vt:lpstr>
      <vt:lpstr>SSD的常见提升技巧</vt:lpstr>
      <vt:lpstr>前人对SSD在小物体检测不足的改进</vt:lpstr>
      <vt:lpstr>SSD针对性提升方案</vt:lpstr>
      <vt:lpstr>总结</vt:lpstr>
      <vt:lpstr>工作分配</vt:lpstr>
      <vt:lpstr>感谢您的聆听 恳请批评指正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tao zhang</cp:lastModifiedBy>
  <cp:revision>229</cp:revision>
  <dcterms:created xsi:type="dcterms:W3CDTF">2019-02-23T16:09:00Z</dcterms:created>
  <dcterms:modified xsi:type="dcterms:W3CDTF">2023-01-06T12:03:28Z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